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77" r:id="rId2"/>
    <p:sldId id="278" r:id="rId3"/>
    <p:sldId id="280" r:id="rId4"/>
    <p:sldId id="282" r:id="rId5"/>
    <p:sldId id="283" r:id="rId6"/>
    <p:sldId id="284" r:id="rId7"/>
    <p:sldId id="287" r:id="rId8"/>
    <p:sldId id="293" r:id="rId9"/>
    <p:sldId id="294" r:id="rId10"/>
    <p:sldId id="288" r:id="rId11"/>
    <p:sldId id="285" r:id="rId12"/>
    <p:sldId id="286" r:id="rId13"/>
    <p:sldId id="289" r:id="rId14"/>
    <p:sldId id="295" r:id="rId15"/>
    <p:sldId id="28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98" autoAdjust="0"/>
  </p:normalViewPr>
  <p:slideViewPr>
    <p:cSldViewPr snapToGrid="0" snapToObjects="1"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492EA1-829A-6A40-BAF1-46222D53A72B}" type="datetimeFigureOut">
              <a:rPr lang="en-US" smtClean="0"/>
              <a:t>6/21/2014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52F94-2C24-8C4E-ABA8-A22F6332C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86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“A particularly detailed and sophisticated statement of the sort of realism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adopt here (although focused specifically on the physical sciences) was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presented by the physicist and historian of science Evelyn Fox Keller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(1992), with the assumption that this viewpoint is so widely shared that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needs no explicit defense. She stated,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begin with a few philosophical platitudes about the nature of scientific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knowledge upon which I think we can agree, but which, in any case, will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serve to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 my own point of departure. First,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Scientific theories neither mirror nor correspond to reality.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Like all theories, they are models, in Geertz’s (1973) terms, both models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and models for, but especially, they are models for; scientific theories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represent in order to intervene, if only in search of confirmation. And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world in which they aim to intervene is, first and foremost, the world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material (that is, physical) reality. For this reason, I prefer to call them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tools. From the first experiment to the latest technology, they facilitate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our actions in and on that world, enabling us not to mirror, but to bump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against, to perturb, to transform that material reality. In this sense scientific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theories are tools for changing the world.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Such theories, or stories, are invented, crafted, or constructed by human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subjects, interacting both with other human subjects and with nonhuman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subjects/objects.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But even granted that they are constructed, and even abandoning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hope for a one-to-one correspondence with the real, the effectiveness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these tools in changing the world has something to do with the relation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between theory and reality. To the extent that scientific theories do in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fact “work”—that is, lead to action on things and people that, in extreme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cases (for example, nuclear weaponry), appear to be independent of any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belief system—they must be said to possess a kind of “adequacy” in relation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a world that is not itself constituted symbolically—a world we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might designate as “residual reality.”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I take this world of “residual reality” to be vastly larger than any possible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representation we might construct. Accordingly, different perspectives,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different languages will lead to theories that not only attach to the real in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different ways (that is, carve the world at different joints), but they will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attach to different parts of the real—and perhaps even differently to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same parts. (pp. 73–</a:t>
            </a:r>
            <a:r>
              <a:rPr lang="en-US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74)”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52F94-2C24-8C4E-ABA8-A22F6332CAC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62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PTSD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History</a:t>
            </a:r>
          </a:p>
          <a:p>
            <a:r>
              <a:rPr lang="en-US" dirty="0" smtClean="0"/>
              <a:t>Enshrinement in DSM-III</a:t>
            </a:r>
          </a:p>
          <a:p>
            <a:r>
              <a:rPr lang="en-US" dirty="0" smtClean="0"/>
              <a:t>Reification</a:t>
            </a:r>
          </a:p>
          <a:p>
            <a:r>
              <a:rPr lang="en-US" dirty="0" smtClean="0"/>
              <a:t>Effects on research</a:t>
            </a:r>
          </a:p>
          <a:p>
            <a:pPr lvl="1"/>
            <a:r>
              <a:rPr lang="en-US" dirty="0" err="1" smtClean="0"/>
              <a:t>Resnick’s</a:t>
            </a:r>
            <a:r>
              <a:rPr lang="en-US" dirty="0" smtClean="0"/>
              <a:t> pygmy study</a:t>
            </a:r>
          </a:p>
          <a:p>
            <a:pPr lvl="1"/>
            <a:r>
              <a:rPr lang="en-US" dirty="0" err="1" smtClean="0"/>
              <a:t>Foa’s</a:t>
            </a:r>
            <a:r>
              <a:rPr lang="en-US" dirty="0" smtClean="0"/>
              <a:t> historical analysis</a:t>
            </a:r>
          </a:p>
          <a:p>
            <a:pPr lvl="1"/>
            <a:r>
              <a:rPr lang="en-US" dirty="0" smtClean="0"/>
              <a:t>Over-emphasis on criterion A</a:t>
            </a:r>
          </a:p>
          <a:p>
            <a:pPr lvl="1"/>
            <a:r>
              <a:rPr lang="en-US" dirty="0" smtClean="0"/>
              <a:t>Many others</a:t>
            </a:r>
          </a:p>
          <a:p>
            <a:r>
              <a:rPr lang="en-US" dirty="0" smtClean="0"/>
              <a:t>How would studying post-traumatic reactions with an “a-ontological” sensibility look?</a:t>
            </a:r>
          </a:p>
          <a:p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/>
              <a:t>Don’t these questions have an ontological</a:t>
            </a:r>
            <a:r>
              <a:rPr lang="en-US" b="1" baseline="0" dirty="0" smtClean="0"/>
              <a:t> element?</a:t>
            </a:r>
          </a:p>
          <a:p>
            <a:endParaRPr lang="en-US" dirty="0" smtClean="0"/>
          </a:p>
          <a:p>
            <a:r>
              <a:rPr lang="en-US" dirty="0" smtClean="0"/>
              <a:t>Do vaccines cause autism?  </a:t>
            </a:r>
          </a:p>
          <a:p>
            <a:r>
              <a:rPr lang="en-US" dirty="0" smtClean="0"/>
              <a:t>What is the origin of repressed memories of childhood sexual abuse?</a:t>
            </a:r>
          </a:p>
          <a:p>
            <a:r>
              <a:rPr lang="en-US" dirty="0" smtClean="0"/>
              <a:t>Do cognitive restructuring interventions add to the effects of exposure for phobias?</a:t>
            </a:r>
          </a:p>
          <a:p>
            <a:r>
              <a:rPr lang="en-US" dirty="0" smtClean="0"/>
              <a:t>How does the confirmation bias affect </a:t>
            </a:r>
            <a:r>
              <a:rPr lang="en-US" dirty="0" err="1" smtClean="0"/>
              <a:t>psychodiagnostic</a:t>
            </a:r>
            <a:r>
              <a:rPr lang="en-US" dirty="0" smtClean="0"/>
              <a:t> judgments?</a:t>
            </a:r>
          </a:p>
          <a:p>
            <a:r>
              <a:rPr lang="en-US" dirty="0" smtClean="0"/>
              <a:t>Did dinosaurs and humans co-exist?</a:t>
            </a:r>
          </a:p>
          <a:p>
            <a:r>
              <a:rPr lang="en-US" dirty="0" smtClean="0"/>
              <a:t>Is there a Starbucks in the hotel?</a:t>
            </a:r>
          </a:p>
          <a:p>
            <a:endParaRPr lang="en-US" dirty="0" smtClean="0"/>
          </a:p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52F94-2C24-8C4E-ABA8-A22F6332CAC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973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A611-3FA1-1F47-B7C5-E3B5223752A7}" type="datetimeFigureOut">
              <a:rPr lang="en-US" smtClean="0"/>
              <a:t>6/21/2014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2EAC-3513-564D-9FE2-E428AD277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272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A611-3FA1-1F47-B7C5-E3B5223752A7}" type="datetimeFigureOut">
              <a:rPr lang="en-US" smtClean="0"/>
              <a:t>6/21/2014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2EAC-3513-564D-9FE2-E428AD277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60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A611-3FA1-1F47-B7C5-E3B5223752A7}" type="datetimeFigureOut">
              <a:rPr lang="en-US" smtClean="0"/>
              <a:t>6/21/2014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2EAC-3513-564D-9FE2-E428AD277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343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A611-3FA1-1F47-B7C5-E3B5223752A7}" type="datetimeFigureOut">
              <a:rPr lang="en-US" smtClean="0"/>
              <a:t>6/21/2014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2EAC-3513-564D-9FE2-E428AD277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460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A611-3FA1-1F47-B7C5-E3B5223752A7}" type="datetimeFigureOut">
              <a:rPr lang="en-US" smtClean="0"/>
              <a:t>6/21/2014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2EAC-3513-564D-9FE2-E428AD277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01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A611-3FA1-1F47-B7C5-E3B5223752A7}" type="datetimeFigureOut">
              <a:rPr lang="en-US" smtClean="0"/>
              <a:t>6/21/2014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2EAC-3513-564D-9FE2-E428AD277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00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A611-3FA1-1F47-B7C5-E3B5223752A7}" type="datetimeFigureOut">
              <a:rPr lang="en-US" smtClean="0"/>
              <a:t>6/21/2014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2EAC-3513-564D-9FE2-E428AD277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394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A611-3FA1-1F47-B7C5-E3B5223752A7}" type="datetimeFigureOut">
              <a:rPr lang="en-US" smtClean="0"/>
              <a:t>6/21/2014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2EAC-3513-564D-9FE2-E428AD277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74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A611-3FA1-1F47-B7C5-E3B5223752A7}" type="datetimeFigureOut">
              <a:rPr lang="en-US" smtClean="0"/>
              <a:t>6/21/2014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2EAC-3513-564D-9FE2-E428AD277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48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A611-3FA1-1F47-B7C5-E3B5223752A7}" type="datetimeFigureOut">
              <a:rPr lang="en-US" smtClean="0"/>
              <a:t>6/21/2014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2EAC-3513-564D-9FE2-E428AD277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21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A611-3FA1-1F47-B7C5-E3B5223752A7}" type="datetimeFigureOut">
              <a:rPr lang="en-US" smtClean="0"/>
              <a:t>6/21/2014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2EAC-3513-564D-9FE2-E428AD277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73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0A611-3FA1-1F47-B7C5-E3B5223752A7}" type="datetimeFigureOut">
              <a:rPr lang="en-US" smtClean="0"/>
              <a:t>6/21/2014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B2EAC-3513-564D-9FE2-E428AD277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65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778" y="1425223"/>
            <a:ext cx="8537222" cy="217522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Keepin</a:t>
            </a:r>
            <a:r>
              <a:rPr lang="en-US" dirty="0"/>
              <a:t> it Real:</a:t>
            </a:r>
            <a:br>
              <a:rPr lang="en-US" dirty="0"/>
            </a:br>
            <a:r>
              <a:rPr lang="en-US" dirty="0" err="1"/>
              <a:t>Contextualism</a:t>
            </a:r>
            <a:r>
              <a:rPr lang="en-US" dirty="0"/>
              <a:t>, Psychological Science, </a:t>
            </a:r>
            <a:br>
              <a:rPr lang="en-US" dirty="0"/>
            </a:br>
            <a:r>
              <a:rPr lang="en-US" dirty="0"/>
              <a:t>and the Question of Ontology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3302000"/>
            <a:ext cx="6400800" cy="2336800"/>
          </a:xfrm>
        </p:spPr>
        <p:txBody>
          <a:bodyPr>
            <a:normAutofit fontScale="85000" lnSpcReduction="20000"/>
          </a:bodyPr>
          <a:lstStyle/>
          <a:p>
            <a:r>
              <a:rPr lang="en-US" sz="4000" dirty="0"/>
              <a:t>James D. Herbert</a:t>
            </a:r>
          </a:p>
          <a:p>
            <a:r>
              <a:rPr lang="en-US" sz="4000" dirty="0"/>
              <a:t>Drexel University</a:t>
            </a:r>
          </a:p>
          <a:p>
            <a:endParaRPr lang="en-US" dirty="0"/>
          </a:p>
          <a:p>
            <a:r>
              <a:rPr lang="en-US" dirty="0"/>
              <a:t>ACBS, </a:t>
            </a:r>
            <a:r>
              <a:rPr lang="en-US" dirty="0" smtClean="0"/>
              <a:t>Minneapolis</a:t>
            </a:r>
            <a:endParaRPr lang="en-US" dirty="0"/>
          </a:p>
          <a:p>
            <a:r>
              <a:rPr lang="en-US" dirty="0" smtClean="0"/>
              <a:t>June 19, 2014</a:t>
            </a:r>
            <a:endParaRPr lang="en-US" dirty="0"/>
          </a:p>
          <a:p>
            <a:endParaRPr lang="es-ES_tradnl" dirty="0"/>
          </a:p>
        </p:txBody>
      </p:sp>
      <p:pic>
        <p:nvPicPr>
          <p:cNvPr id="4" name="Picture 3" descr="DrexelLogo_blue_gol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5562600"/>
            <a:ext cx="1067944" cy="11583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52778" y="5510059"/>
            <a:ext cx="3771832" cy="1285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20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err="1" smtClean="0">
                <a:solidFill>
                  <a:srgbClr val="0000BA"/>
                </a:solidFill>
              </a:rPr>
              <a:t>My</a:t>
            </a:r>
            <a:r>
              <a:rPr lang="es-ES_tradnl" b="1" dirty="0" smtClean="0">
                <a:solidFill>
                  <a:srgbClr val="0000BA"/>
                </a:solidFill>
              </a:rPr>
              <a:t> </a:t>
            </a:r>
            <a:r>
              <a:rPr lang="es-ES_tradnl" b="1" dirty="0" err="1" smtClean="0">
                <a:solidFill>
                  <a:srgbClr val="0000BA"/>
                </a:solidFill>
              </a:rPr>
              <a:t>Thesis</a:t>
            </a:r>
            <a:endParaRPr lang="es-ES_tradnl" b="1" dirty="0">
              <a:solidFill>
                <a:srgbClr val="0000B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Doing science requires the assumption of a “substratum” </a:t>
            </a:r>
            <a:r>
              <a:rPr lang="en-US" dirty="0"/>
              <a:t>independent of our analyses, </a:t>
            </a:r>
            <a:r>
              <a:rPr lang="en-US" dirty="0" smtClean="0"/>
              <a:t>which has </a:t>
            </a:r>
            <a:r>
              <a:rPr lang="en-US" dirty="0"/>
              <a:t>some sort of </a:t>
            </a:r>
            <a:r>
              <a:rPr lang="en-US" dirty="0" smtClean="0"/>
              <a:t>“texture” to </a:t>
            </a:r>
            <a:r>
              <a:rPr lang="en-US" dirty="0"/>
              <a:t>which our analyses are </a:t>
            </a:r>
            <a:r>
              <a:rPr lang="en-US" dirty="0" smtClean="0"/>
              <a:t>oriented (</a:t>
            </a:r>
            <a:r>
              <a:rPr lang="en-US" i="1" dirty="0" smtClean="0"/>
              <a:t>“textured substratum”</a:t>
            </a:r>
            <a:r>
              <a:rPr lang="en-US" dirty="0" smtClean="0"/>
              <a:t>)</a:t>
            </a:r>
          </a:p>
          <a:p>
            <a:r>
              <a:rPr lang="en-US" dirty="0" smtClean="0"/>
              <a:t> All scientists (including those using FC) recognize that some analyses work better than others in a given context (and history bears out this progressivity)</a:t>
            </a:r>
          </a:p>
          <a:p>
            <a:r>
              <a:rPr lang="en-US" dirty="0" smtClean="0"/>
              <a:t>Without this assumption replication is meaningless</a:t>
            </a:r>
          </a:p>
          <a:p>
            <a:r>
              <a:rPr lang="en-US" dirty="0" smtClean="0"/>
              <a:t>So again, some independent source must “select” among competing analyses</a:t>
            </a:r>
          </a:p>
          <a:p>
            <a:endParaRPr lang="en-US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11008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58800" y="850900"/>
            <a:ext cx="8001000" cy="5275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	Per </a:t>
            </a:r>
            <a:r>
              <a:rPr lang="en-US" dirty="0" err="1" smtClean="0"/>
              <a:t>O’Donohue</a:t>
            </a:r>
            <a:r>
              <a:rPr lang="en-US" dirty="0" smtClean="0"/>
              <a:t> </a:t>
            </a:r>
            <a:r>
              <a:rPr lang="en-US" dirty="0"/>
              <a:t>(2013), </a:t>
            </a:r>
            <a:r>
              <a:rPr lang="en-US" dirty="0" smtClean="0"/>
              <a:t>philosophers as 	diverse as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Campbell </a:t>
            </a:r>
            <a:r>
              <a:rPr lang="en-US" dirty="0"/>
              <a:t>(1987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Quine</a:t>
            </a:r>
            <a:r>
              <a:rPr lang="en-US" dirty="0" smtClean="0"/>
              <a:t> </a:t>
            </a:r>
            <a:r>
              <a:rPr lang="en-US" dirty="0"/>
              <a:t>(1974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Skinner </a:t>
            </a:r>
            <a:r>
              <a:rPr lang="en-US" dirty="0"/>
              <a:t>(1979) 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share </a:t>
            </a:r>
            <a:r>
              <a:rPr lang="en-US" dirty="0"/>
              <a:t>an evolutionary perspective to </a:t>
            </a:r>
            <a:r>
              <a:rPr lang="en-US" dirty="0" smtClean="0"/>
              <a:t>	epistemology </a:t>
            </a:r>
            <a:r>
              <a:rPr lang="en-US" dirty="0"/>
              <a:t>requiring </a:t>
            </a:r>
            <a:r>
              <a:rPr lang="en-US" dirty="0" smtClean="0"/>
              <a:t>such an </a:t>
            </a:r>
            <a:r>
              <a:rPr lang="en-US" dirty="0"/>
              <a:t>independent </a:t>
            </a:r>
            <a:r>
              <a:rPr lang="en-US" dirty="0" smtClean="0"/>
              <a:t>	substratum.</a:t>
            </a:r>
            <a:endParaRPr lang="es-ES_tradnl" dirty="0"/>
          </a:p>
        </p:txBody>
      </p:sp>
      <p:pic>
        <p:nvPicPr>
          <p:cNvPr id="2" name="Picture 1" descr="Donald_T_Campbell-l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6398" y="1612835"/>
            <a:ext cx="1261301" cy="1841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1300" y="1651000"/>
            <a:ext cx="1333500" cy="18033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820" y="3073400"/>
            <a:ext cx="1373280" cy="135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72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BA"/>
                </a:solidFill>
              </a:rPr>
              <a:t>But doesn’t this lead inevitably to elemental realism?</a:t>
            </a:r>
            <a:endParaRPr lang="en-US" b="1" dirty="0">
              <a:solidFill>
                <a:srgbClr val="0000B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3400"/>
            <a:ext cx="8229600" cy="4322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Don’t need to abandon </a:t>
            </a:r>
            <a:r>
              <a:rPr lang="en-US" dirty="0" err="1" smtClean="0"/>
              <a:t>contextualistic</a:t>
            </a:r>
            <a:r>
              <a:rPr lang="en-US" dirty="0" smtClean="0"/>
              <a:t> sensibilities</a:t>
            </a:r>
          </a:p>
          <a:p>
            <a:r>
              <a:rPr lang="en-US" dirty="0" smtClean="0"/>
              <a:t>“texture” ≠ pre-divided parts</a:t>
            </a:r>
          </a:p>
          <a:p>
            <a:r>
              <a:rPr lang="en-US" dirty="0" smtClean="0"/>
              <a:t>No assumption that analyses in different contexts must necessarily converge</a:t>
            </a:r>
          </a:p>
          <a:p>
            <a:r>
              <a:rPr lang="en-US" dirty="0" smtClean="0"/>
              <a:t>Scientist remains embedded in the analytic stream</a:t>
            </a:r>
          </a:p>
          <a:p>
            <a:r>
              <a:rPr lang="en-US" dirty="0" smtClean="0"/>
              <a:t>Tentativeness of all analyses emphasized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147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BA"/>
                </a:solidFill>
              </a:rPr>
              <a:t>“A-ontology” is inconsistent with pragmatism</a:t>
            </a:r>
            <a:endParaRPr lang="en-US" b="1" dirty="0">
              <a:solidFill>
                <a:srgbClr val="0000B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5300"/>
            <a:ext cx="8229600" cy="45593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Failure to acknowledge a “textured independent substratum” unnecessarily alienates fellow psychological scientists who might otherwise find value in </a:t>
            </a:r>
            <a:r>
              <a:rPr lang="en-US" dirty="0" err="1" smtClean="0"/>
              <a:t>contextualistic</a:t>
            </a:r>
            <a:r>
              <a:rPr lang="en-US" dirty="0" smtClean="0"/>
              <a:t> sensitivities. </a:t>
            </a:r>
          </a:p>
          <a:p>
            <a:r>
              <a:rPr lang="en-US" dirty="0" smtClean="0"/>
              <a:t>Extreme a-ontology has led to </a:t>
            </a:r>
            <a:r>
              <a:rPr lang="en-US" dirty="0"/>
              <a:t>ridicule, derision, and at times even wholesale rejection of the CBS program (e.g., </a:t>
            </a:r>
            <a:r>
              <a:rPr lang="en-US" dirty="0" err="1"/>
              <a:t>Tonneau</a:t>
            </a:r>
            <a:r>
              <a:rPr lang="en-US" dirty="0"/>
              <a:t>, 2005)</a:t>
            </a:r>
            <a:r>
              <a:rPr lang="en-US" dirty="0" smtClean="0"/>
              <a:t>.</a:t>
            </a:r>
          </a:p>
          <a:p>
            <a:r>
              <a:rPr lang="en-US" dirty="0" smtClean="0"/>
              <a:t>Obscures overlap with very similar positions (e.g. “critical realism”).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990149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who cares anyway?</a:t>
            </a:r>
            <a:br>
              <a:rPr lang="en-US" dirty="0" smtClean="0"/>
            </a:br>
            <a:r>
              <a:rPr lang="en-US" dirty="0" smtClean="0"/>
              <a:t>(besides philosophy geeks)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FC’s position on ontology sensitizes scientist to the tentative, provisional, contextual nature of knowledge</a:t>
            </a:r>
          </a:p>
          <a:p>
            <a:r>
              <a:rPr lang="en-US" dirty="0" smtClean="0"/>
              <a:t>This becomes especially important when using realist language (including causal statements)</a:t>
            </a:r>
          </a:p>
          <a:p>
            <a:r>
              <a:rPr lang="en-US" dirty="0" smtClean="0"/>
              <a:t>But, rejecting the mere existence of anything beyond analyses hinders wider adoption</a:t>
            </a:r>
          </a:p>
          <a:p>
            <a:r>
              <a:rPr lang="en-US" dirty="0" smtClean="0"/>
              <a:t>Example: the case of PTSD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3111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12800" y="1600200"/>
            <a:ext cx="7416800" cy="4525963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We </a:t>
            </a:r>
            <a:r>
              <a:rPr lang="en-US" i="1" dirty="0"/>
              <a:t>have to remember that what we observe is not nature herself, but nature exposed to our method of questioning</a:t>
            </a:r>
            <a:r>
              <a:rPr lang="en-US" i="1" dirty="0" smtClean="0"/>
              <a:t>.</a:t>
            </a:r>
            <a:endParaRPr lang="en-US" i="1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lvl="1" algn="r"/>
            <a:r>
              <a:rPr lang="en-US" dirty="0" smtClean="0"/>
              <a:t>Werner </a:t>
            </a:r>
            <a:r>
              <a:rPr lang="en-US" dirty="0"/>
              <a:t>Heisenberg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14470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BA"/>
                </a:solidFill>
              </a:rPr>
              <a:t>Why Philosophy</a:t>
            </a:r>
            <a:r>
              <a:rPr lang="es-ES_tradnl" b="1" dirty="0" smtClean="0">
                <a:solidFill>
                  <a:srgbClr val="0000BA"/>
                </a:solidFill>
              </a:rPr>
              <a:t>?</a:t>
            </a:r>
            <a:endParaRPr lang="es-ES_tradnl" b="1" dirty="0">
              <a:solidFill>
                <a:srgbClr val="0000B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Orienting effect on work</a:t>
            </a:r>
          </a:p>
          <a:p>
            <a:r>
              <a:rPr lang="en-US" dirty="0" smtClean="0"/>
              <a:t>Distinguishing empirical questions from foundational assumptions</a:t>
            </a:r>
          </a:p>
          <a:p>
            <a:r>
              <a:rPr lang="en-US" dirty="0" smtClean="0"/>
              <a:t>Clarity 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 more informed choices</a:t>
            </a:r>
          </a:p>
        </p:txBody>
      </p:sp>
    </p:spTree>
    <p:extLst>
      <p:ext uri="{BB962C8B-B14F-4D97-AF65-F5344CB8AC3E}">
        <p14:creationId xmlns:p14="http://schemas.microsoft.com/office/powerpoint/2010/main" val="327037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BA"/>
                </a:solidFill>
              </a:rPr>
              <a:t>Mainstream Psychology</a:t>
            </a:r>
            <a:endParaRPr lang="en-US" b="1" dirty="0">
              <a:solidFill>
                <a:srgbClr val="0000B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Mechanistic, convergent </a:t>
            </a:r>
            <a:r>
              <a:rPr lang="en-US" dirty="0"/>
              <a:t>epistemological realism (</a:t>
            </a:r>
            <a:r>
              <a:rPr lang="en-US" dirty="0" err="1"/>
              <a:t>Laudan</a:t>
            </a:r>
            <a:r>
              <a:rPr lang="en-US" dirty="0"/>
              <a:t>, 1981). </a:t>
            </a:r>
            <a:endParaRPr lang="en-US" dirty="0" smtClean="0"/>
          </a:p>
          <a:p>
            <a:pPr lvl="1"/>
            <a:r>
              <a:rPr lang="en-US" dirty="0"/>
              <a:t>U</a:t>
            </a:r>
            <a:r>
              <a:rPr lang="en-US" dirty="0" smtClean="0"/>
              <a:t>niverse as </a:t>
            </a:r>
            <a:r>
              <a:rPr lang="en-US" dirty="0"/>
              <a:t>a collection of events, </a:t>
            </a:r>
            <a:r>
              <a:rPr lang="en-US" dirty="0" smtClean="0"/>
              <a:t>with an independent </a:t>
            </a:r>
            <a:r>
              <a:rPr lang="en-US" dirty="0"/>
              <a:t>existence regardless of human activity, </a:t>
            </a:r>
            <a:r>
              <a:rPr lang="en-US" dirty="0" smtClean="0"/>
              <a:t>organized </a:t>
            </a:r>
            <a:r>
              <a:rPr lang="en-US" dirty="0"/>
              <a:t>a priori with respect to one another </a:t>
            </a:r>
          </a:p>
          <a:p>
            <a:pPr lvl="1"/>
            <a:r>
              <a:rPr lang="en-US" dirty="0" smtClean="0"/>
              <a:t>Goal of science is mapping this reality via modeling; “carving nature at its joints”</a:t>
            </a:r>
          </a:p>
          <a:p>
            <a:pPr lvl="1"/>
            <a:r>
              <a:rPr lang="en-US" dirty="0" smtClean="0"/>
              <a:t>Truth = correspondence between map &amp; the world, measured </a:t>
            </a:r>
            <a:r>
              <a:rPr lang="en-US" dirty="0"/>
              <a:t>by (convergent) approximations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15741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BA"/>
                </a:solidFill>
              </a:rPr>
              <a:t>Problems</a:t>
            </a:r>
            <a:endParaRPr lang="en-US" b="1" dirty="0">
              <a:solidFill>
                <a:srgbClr val="0000B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Scientist has no privileged observational perch</a:t>
            </a:r>
          </a:p>
          <a:p>
            <a:r>
              <a:rPr lang="en-US" dirty="0" smtClean="0"/>
              <a:t>Sensory limitations</a:t>
            </a:r>
          </a:p>
          <a:p>
            <a:r>
              <a:rPr lang="en-US" dirty="0" smtClean="0"/>
              <a:t>All data theory-laden</a:t>
            </a:r>
          </a:p>
          <a:p>
            <a:r>
              <a:rPr lang="en-US" dirty="0" smtClean="0"/>
              <a:t>Historical examples (e.g., Bohr’s atom)</a:t>
            </a:r>
          </a:p>
          <a:p>
            <a:r>
              <a:rPr lang="en-US" dirty="0" smtClean="0"/>
              <a:t>Confounding epistemology and ontology</a:t>
            </a:r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51279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err="1" smtClean="0">
                <a:solidFill>
                  <a:srgbClr val="0000BA"/>
                </a:solidFill>
              </a:rPr>
              <a:t>Contextualism</a:t>
            </a:r>
            <a:endParaRPr lang="es-ES_tradnl" b="1" dirty="0">
              <a:solidFill>
                <a:srgbClr val="0000B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Descriptive vs. functional (Gifford &amp;Hayes, 1999)</a:t>
            </a:r>
          </a:p>
          <a:p>
            <a:r>
              <a:rPr lang="en-US" dirty="0" smtClean="0"/>
              <a:t>Descriptive: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eeply personal knowledge (history, </a:t>
            </a:r>
            <a:r>
              <a:rPr lang="en-US" dirty="0"/>
              <a:t>hermeneutics, field theory, </a:t>
            </a:r>
            <a:r>
              <a:rPr lang="en-US" dirty="0" smtClean="0"/>
              <a:t>etc.)</a:t>
            </a:r>
          </a:p>
          <a:p>
            <a:pPr lvl="1"/>
            <a:r>
              <a:rPr lang="en-US" dirty="0" smtClean="0"/>
              <a:t>Poor basis for science; no objective guidelines for judging between narratives (beyond internal coherence)</a:t>
            </a:r>
          </a:p>
          <a:p>
            <a:pPr lvl="2"/>
            <a:r>
              <a:rPr lang="en-US" dirty="0" smtClean="0"/>
              <a:t>The Renaissance</a:t>
            </a:r>
          </a:p>
          <a:p>
            <a:r>
              <a:rPr lang="en-US" dirty="0" smtClean="0"/>
              <a:t>Mechanistic realism adopted as alternative</a:t>
            </a:r>
          </a:p>
          <a:p>
            <a:endParaRPr lang="en-US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86552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err="1" smtClean="0">
                <a:solidFill>
                  <a:srgbClr val="0000BA"/>
                </a:solidFill>
              </a:rPr>
              <a:t>Functional</a:t>
            </a:r>
            <a:r>
              <a:rPr lang="es-ES_tradnl" b="1" dirty="0" smtClean="0">
                <a:solidFill>
                  <a:srgbClr val="0000BA"/>
                </a:solidFill>
              </a:rPr>
              <a:t> </a:t>
            </a:r>
            <a:r>
              <a:rPr lang="es-ES_tradnl" b="1" dirty="0" err="1" smtClean="0">
                <a:solidFill>
                  <a:srgbClr val="0000BA"/>
                </a:solidFill>
              </a:rPr>
              <a:t>Contextualism</a:t>
            </a:r>
            <a:endParaRPr lang="es-ES_tradnl" b="1" dirty="0">
              <a:solidFill>
                <a:srgbClr val="0000B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Preserves </a:t>
            </a:r>
            <a:r>
              <a:rPr lang="en-US" dirty="0" err="1" smtClean="0"/>
              <a:t>contextualistic</a:t>
            </a:r>
            <a:r>
              <a:rPr lang="en-US" dirty="0" smtClean="0"/>
              <a:t> sensitivities (e.g., holistic interactions with environment, pragmatic epistemology, avoiding reification of concepts )</a:t>
            </a:r>
          </a:p>
          <a:p>
            <a:r>
              <a:rPr lang="en-US" dirty="0" smtClean="0"/>
              <a:t>Key defining feature: prediction </a:t>
            </a:r>
            <a:r>
              <a:rPr lang="en-US" dirty="0"/>
              <a:t>and </a:t>
            </a:r>
            <a:r>
              <a:rPr lang="en-US" dirty="0" smtClean="0"/>
              <a:t>influence as dual, foundational goals</a:t>
            </a:r>
          </a:p>
          <a:p>
            <a:r>
              <a:rPr lang="en-US" dirty="0" smtClean="0"/>
              <a:t>Development </a:t>
            </a:r>
            <a:r>
              <a:rPr lang="en-US" dirty="0"/>
              <a:t>of general </a:t>
            </a:r>
            <a:r>
              <a:rPr lang="en-US" dirty="0" smtClean="0"/>
              <a:t>principles (i.e., that apply to colleagues and not just oneself) &amp; progressive science</a:t>
            </a:r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309522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BA"/>
                </a:solidFill>
              </a:rPr>
              <a:t>Ontology in FC</a:t>
            </a:r>
            <a:endParaRPr lang="en-US" b="1" dirty="0">
              <a:solidFill>
                <a:srgbClr val="0000B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about the “real” nature of the universe de-emphasized</a:t>
            </a:r>
          </a:p>
          <a:p>
            <a:r>
              <a:rPr lang="en-US" dirty="0" smtClean="0"/>
              <a:t>Some reject even </a:t>
            </a:r>
            <a:r>
              <a:rPr lang="en-US" dirty="0"/>
              <a:t>the idea that it is in any way meaningful to speak of a reality independent of human observation </a:t>
            </a:r>
            <a:r>
              <a:rPr lang="en-US" dirty="0" smtClean="0"/>
              <a:t>(Barnes &amp; Roche; Wilson); “a-ontology”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65022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BA"/>
                </a:solidFill>
              </a:rPr>
              <a:t>My Thesis</a:t>
            </a:r>
            <a:endParaRPr lang="en-US" b="1" dirty="0">
              <a:solidFill>
                <a:srgbClr val="0000B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But saying that can’t make </a:t>
            </a:r>
            <a:r>
              <a:rPr lang="en-US" dirty="0" smtClean="0"/>
              <a:t>definitive, context-free Truth </a:t>
            </a:r>
            <a:r>
              <a:rPr lang="en-US" dirty="0"/>
              <a:t>statements </a:t>
            </a:r>
            <a:r>
              <a:rPr lang="en-US" dirty="0" smtClean="0"/>
              <a:t>≠ </a:t>
            </a:r>
            <a:r>
              <a:rPr lang="en-US" dirty="0"/>
              <a:t>saying </a:t>
            </a:r>
            <a:r>
              <a:rPr lang="en-US" dirty="0" smtClean="0"/>
              <a:t>that there </a:t>
            </a:r>
            <a:r>
              <a:rPr lang="en-US" dirty="0"/>
              <a:t>is no </a:t>
            </a:r>
            <a:r>
              <a:rPr lang="en-US" dirty="0" smtClean="0"/>
              <a:t>external world</a:t>
            </a:r>
          </a:p>
        </p:txBody>
      </p:sp>
    </p:spTree>
    <p:extLst>
      <p:ext uri="{BB962C8B-B14F-4D97-AF65-F5344CB8AC3E}">
        <p14:creationId xmlns:p14="http://schemas.microsoft.com/office/powerpoint/2010/main" val="147475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BA"/>
                </a:solidFill>
              </a:rPr>
              <a:t>My Thesis</a:t>
            </a:r>
            <a:endParaRPr lang="en-US" b="1" dirty="0">
              <a:solidFill>
                <a:srgbClr val="0000B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 dirty="0"/>
              <a:t>The fact that </a:t>
            </a:r>
            <a:r>
              <a:rPr lang="en-US" b="1" i="1" dirty="0" smtClean="0"/>
              <a:t>(in a given context &amp; with respect to a given goal) one analysis consistently works </a:t>
            </a:r>
            <a:r>
              <a:rPr lang="en-US" b="1" i="1" dirty="0"/>
              <a:t>better than </a:t>
            </a:r>
            <a:r>
              <a:rPr lang="en-US" b="1" i="1" dirty="0" smtClean="0"/>
              <a:t>another REQUIRES </a:t>
            </a:r>
            <a:r>
              <a:rPr lang="en-US" b="1" i="1" dirty="0"/>
              <a:t>that there </a:t>
            </a:r>
            <a:r>
              <a:rPr lang="en-US" b="1" i="1" dirty="0" smtClean="0"/>
              <a:t>be something that selects among competing analyses, and that is something has </a:t>
            </a:r>
            <a:r>
              <a:rPr lang="en-US" b="1" i="1" dirty="0"/>
              <a:t>a “</a:t>
            </a:r>
            <a:r>
              <a:rPr lang="en-US" b="1" i="1" dirty="0" smtClean="0"/>
              <a:t>texture”</a:t>
            </a:r>
            <a:r>
              <a:rPr lang="en-US" b="1" dirty="0" smtClean="0"/>
              <a:t>  </a:t>
            </a:r>
          </a:p>
          <a:p>
            <a:r>
              <a:rPr lang="en-US" dirty="0"/>
              <a:t>T</a:t>
            </a:r>
            <a:r>
              <a:rPr lang="en-US" dirty="0" smtClean="0"/>
              <a:t>his </a:t>
            </a:r>
            <a:r>
              <a:rPr lang="en-US" dirty="0"/>
              <a:t>is not a gratuitous </a:t>
            </a:r>
            <a:r>
              <a:rPr lang="en-US" dirty="0" smtClean="0"/>
              <a:t>statement, but a logical necessity</a:t>
            </a:r>
          </a:p>
          <a:p>
            <a:r>
              <a:rPr lang="en-US" dirty="0" smtClean="0"/>
              <a:t>Otherwise</a:t>
            </a:r>
            <a:r>
              <a:rPr lang="en-US" dirty="0"/>
              <a:t>, we end up with </a:t>
            </a:r>
            <a:r>
              <a:rPr lang="en-US" dirty="0" smtClean="0"/>
              <a:t>“anything goes” relativistic</a:t>
            </a:r>
            <a:r>
              <a:rPr lang="en-US" dirty="0"/>
              <a:t>, </a:t>
            </a:r>
            <a:r>
              <a:rPr lang="en-US" dirty="0" smtClean="0"/>
              <a:t>postmodernist </a:t>
            </a:r>
            <a:r>
              <a:rPr lang="en-US" dirty="0"/>
              <a:t>constructivism (e.g., the more absurd versions of </a:t>
            </a:r>
            <a:r>
              <a:rPr lang="en-US" dirty="0" err="1" smtClean="0"/>
              <a:t>Afrocentrism</a:t>
            </a:r>
            <a:r>
              <a:rPr lang="en-US" dirty="0" smtClean="0"/>
              <a:t>, radical </a:t>
            </a:r>
            <a:r>
              <a:rPr lang="en-US" dirty="0"/>
              <a:t>feminist </a:t>
            </a:r>
            <a:r>
              <a:rPr lang="en-US" dirty="0" smtClean="0"/>
              <a:t>theory, or psychoanalysis; quackery)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19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1778</TotalTime>
  <Words>1221</Words>
  <Application>Microsoft Office PowerPoint</Application>
  <PresentationFormat>On-screen Show (4:3)</PresentationFormat>
  <Paragraphs>132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Keepin it Real: Contextualism, Psychological Science,  and the Question of Ontology  </vt:lpstr>
      <vt:lpstr>Why Philosophy?</vt:lpstr>
      <vt:lpstr>Mainstream Psychology</vt:lpstr>
      <vt:lpstr>Problems</vt:lpstr>
      <vt:lpstr>Contextualism</vt:lpstr>
      <vt:lpstr>Functional Contextualism</vt:lpstr>
      <vt:lpstr>Ontology in FC</vt:lpstr>
      <vt:lpstr>My Thesis</vt:lpstr>
      <vt:lpstr>My Thesis</vt:lpstr>
      <vt:lpstr>My Thesis</vt:lpstr>
      <vt:lpstr>PowerPoint Presentation</vt:lpstr>
      <vt:lpstr>But doesn’t this lead inevitably to elemental realism?</vt:lpstr>
      <vt:lpstr>“A-ontology” is inconsistent with pragmatism</vt:lpstr>
      <vt:lpstr>So who cares anyway? (besides philosophy geeks)</vt:lpstr>
      <vt:lpstr>PowerPoint Presentation</vt:lpstr>
    </vt:vector>
  </TitlesOfParts>
  <Company>Drexel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Ontology</dc:title>
  <dc:creator>James Herbert</dc:creator>
  <cp:lastModifiedBy>Ashley</cp:lastModifiedBy>
  <cp:revision>31</cp:revision>
  <dcterms:created xsi:type="dcterms:W3CDTF">2012-07-22T15:12:00Z</dcterms:created>
  <dcterms:modified xsi:type="dcterms:W3CDTF">2014-06-21T21:30:36Z</dcterms:modified>
</cp:coreProperties>
</file>